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67" r:id="rId2"/>
    <p:sldId id="275" r:id="rId3"/>
    <p:sldId id="273" r:id="rId4"/>
    <p:sldId id="271" r:id="rId5"/>
    <p:sldId id="272" r:id="rId6"/>
    <p:sldId id="274" r:id="rId7"/>
    <p:sldId id="266" r:id="rId8"/>
    <p:sldId id="263" r:id="rId9"/>
    <p:sldId id="276" r:id="rId10"/>
    <p:sldId id="277" r:id="rId11"/>
    <p:sldId id="279" r:id="rId12"/>
    <p:sldId id="278" r:id="rId13"/>
    <p:sldId id="257" r:id="rId14"/>
    <p:sldId id="26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A1351-C4B2-4175-99ED-93A3594F8236}" type="datetimeFigureOut">
              <a:rPr lang="es-ES" smtClean="0"/>
              <a:pPr/>
              <a:t>21/10/2019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2D236-36B7-4D02-A5DD-7FD777071451}" type="slidenum">
              <a:rPr lang="es-ES" smtClean="0"/>
              <a:pPr/>
              <a:t>‹Nº›</a:t>
            </a:fld>
            <a:endParaRPr lang="es-ES"/>
          </a:p>
        </p:txBody>
      </p:sp>
    </p:spTree>
    <p:extLst>
      <p:ext uri="{BB962C8B-B14F-4D97-AF65-F5344CB8AC3E}">
        <p14:creationId xmlns:p14="http://schemas.microsoft.com/office/powerpoint/2010/main" val="268019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102714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91231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410810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136006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276267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161624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14362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93066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309505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135556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4DAD3D9-D9CD-4A70-AC9A-F3ABEE5BABBE}"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D6ABDE-9783-4402-A51A-6112E28954C3}" type="slidenum">
              <a:rPr lang="es-ES" smtClean="0"/>
              <a:pPr/>
              <a:t>‹Nº›</a:t>
            </a:fld>
            <a:endParaRPr lang="es-ES"/>
          </a:p>
        </p:txBody>
      </p:sp>
    </p:spTree>
    <p:extLst>
      <p:ext uri="{BB962C8B-B14F-4D97-AF65-F5344CB8AC3E}">
        <p14:creationId xmlns:p14="http://schemas.microsoft.com/office/powerpoint/2010/main" val="201977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AD3D9-D9CD-4A70-AC9A-F3ABEE5BABBE}" type="datetimeFigureOut">
              <a:rPr lang="es-ES" smtClean="0"/>
              <a:pPr/>
              <a:t>21/10/2019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6ABDE-9783-4402-A51A-6112E28954C3}" type="slidenum">
              <a:rPr lang="es-ES" smtClean="0"/>
              <a:pPr/>
              <a:t>‹Nº›</a:t>
            </a:fld>
            <a:endParaRPr lang="es-ES"/>
          </a:p>
        </p:txBody>
      </p:sp>
    </p:spTree>
    <p:extLst>
      <p:ext uri="{BB962C8B-B14F-4D97-AF65-F5344CB8AC3E}">
        <p14:creationId xmlns:p14="http://schemas.microsoft.com/office/powerpoint/2010/main" val="23926165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esder-prodes.or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AA2FE28-8194-41C7-BFDC-A8F4C1A81054}"/>
              </a:ext>
            </a:extLst>
          </p:cNvPr>
          <p:cNvGraphicFramePr>
            <a:graphicFrameLocks noChangeAspect="1"/>
          </p:cNvGraphicFramePr>
          <p:nvPr>
            <p:extLst>
              <p:ext uri="{D42A27DB-BD31-4B8C-83A1-F6EECF244321}">
                <p14:modId xmlns:p14="http://schemas.microsoft.com/office/powerpoint/2010/main" val="1385740981"/>
              </p:ext>
            </p:extLst>
          </p:nvPr>
        </p:nvGraphicFramePr>
        <p:xfrm>
          <a:off x="2267745" y="301120"/>
          <a:ext cx="4752528" cy="6068262"/>
        </p:xfrm>
        <a:graphic>
          <a:graphicData uri="http://schemas.openxmlformats.org/presentationml/2006/ole">
            <mc:AlternateContent xmlns:mc="http://schemas.openxmlformats.org/markup-compatibility/2006">
              <mc:Choice xmlns:v="urn:schemas-microsoft-com:vml" Requires="v">
                <p:oleObj spid="_x0000_s1055" name="PhotoImpact" r:id="rId3" imgW="665592" imgH="850310" progId="">
                  <p:embed/>
                </p:oleObj>
              </mc:Choice>
              <mc:Fallback>
                <p:oleObj name="PhotoImpact" r:id="rId3" imgW="665592" imgH="850310" progId="">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5" y="301120"/>
                        <a:ext cx="4752528" cy="606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1837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ETAPAS DEL PROCESO DE FORMACIÓN</a:t>
            </a:r>
            <a:br>
              <a:rPr lang="es-MX" dirty="0"/>
            </a:br>
            <a:endParaRPr lang="es-MX" dirty="0"/>
          </a:p>
        </p:txBody>
      </p:sp>
      <p:sp>
        <p:nvSpPr>
          <p:cNvPr id="3" name="Marcador de contenido 2"/>
          <p:cNvSpPr>
            <a:spLocks noGrp="1"/>
          </p:cNvSpPr>
          <p:nvPr>
            <p:ph idx="1"/>
          </p:nvPr>
        </p:nvSpPr>
        <p:spPr>
          <a:xfrm>
            <a:off x="7111" y="869639"/>
            <a:ext cx="5372596" cy="6651877"/>
          </a:xfrm>
        </p:spPr>
        <p:txBody>
          <a:bodyPr>
            <a:noAutofit/>
          </a:bodyPr>
          <a:lstStyle/>
          <a:p>
            <a:pPr marL="0" lvl="0" indent="0" algn="just" eaLnBrk="0" fontAlgn="base" hangingPunct="0">
              <a:spcBef>
                <a:spcPct val="0"/>
              </a:spcBef>
              <a:spcAft>
                <a:spcPct val="0"/>
              </a:spcAft>
              <a:buNone/>
            </a:pPr>
            <a:r>
              <a:rPr lang="es-MX" sz="2400" b="1" dirty="0">
                <a:latin typeface="Arial" panose="020B0604020202020204" pitchFamily="34" charset="0"/>
                <a:ea typeface="Times New Roman" panose="02020603050405020304" pitchFamily="18" charset="0"/>
              </a:rPr>
              <a:t>LA ETAPA 1:</a:t>
            </a:r>
            <a:r>
              <a:rPr lang="es-MX" sz="2400" b="1" dirty="0">
                <a:latin typeface="Arial" panose="020B0604020202020204" pitchFamily="34" charset="0"/>
              </a:rPr>
              <a:t> </a:t>
            </a:r>
            <a:r>
              <a:rPr lang="es-MX" sz="2400" b="1" dirty="0">
                <a:latin typeface="Arial" panose="020B0604020202020204" pitchFamily="34" charset="0"/>
                <a:ea typeface="Times New Roman" panose="02020603050405020304" pitchFamily="18" charset="0"/>
              </a:rPr>
              <a:t>REIVINDICAR LA MATRIZ SOCIOCULTURAL CAMPESINA COMO MODO DE VIDA DIGNA”</a:t>
            </a:r>
            <a:endParaRPr lang="es-MX" sz="2400" b="1" dirty="0">
              <a:latin typeface="Arial" panose="020B0604020202020204" pitchFamily="34" charset="0"/>
            </a:endParaRPr>
          </a:p>
          <a:p>
            <a:pPr lvl="0" algn="just"/>
            <a:r>
              <a:rPr lang="es-MX" sz="2000" dirty="0">
                <a:solidFill>
                  <a:srgbClr val="1F1B0D"/>
                </a:solidFill>
                <a:latin typeface="Arial" panose="020B0604020202020204" pitchFamily="34" charset="0"/>
                <a:ea typeface="Times New Roman" panose="02020603050405020304" pitchFamily="18" charset="0"/>
              </a:rPr>
              <a:t>Abarca 2 ciclos escolares anuales y está integrada por 8 módulos, 6 de ellos </a:t>
            </a:r>
            <a:r>
              <a:rPr lang="es-MX" sz="2000" dirty="0" err="1">
                <a:solidFill>
                  <a:srgbClr val="1F1B0D"/>
                </a:solidFill>
                <a:latin typeface="Arial" panose="020B0604020202020204" pitchFamily="34" charset="0"/>
                <a:ea typeface="Times New Roman" panose="02020603050405020304" pitchFamily="18" charset="0"/>
              </a:rPr>
              <a:t>semi</a:t>
            </a:r>
            <a:r>
              <a:rPr lang="es-MX" sz="2000" dirty="0">
                <a:solidFill>
                  <a:srgbClr val="1F1B0D"/>
                </a:solidFill>
                <a:latin typeface="Arial" panose="020B0604020202020204" pitchFamily="34" charset="0"/>
                <a:ea typeface="Times New Roman" panose="02020603050405020304" pitchFamily="18" charset="0"/>
              </a:rPr>
              <a:t> presenciales y 2 presenciales o de verano</a:t>
            </a:r>
          </a:p>
          <a:p>
            <a:pPr marL="0" lvl="0" indent="0">
              <a:buNone/>
            </a:pPr>
            <a:endParaRPr lang="es-MX" sz="2400" dirty="0">
              <a:solidFill>
                <a:srgbClr val="1F1B0D"/>
              </a:solidFill>
              <a:latin typeface="Arial" panose="020B0604020202020204" pitchFamily="34" charset="0"/>
            </a:endParaRPr>
          </a:p>
          <a:p>
            <a:pPr marL="0" indent="0" algn="just">
              <a:buNone/>
            </a:pPr>
            <a:r>
              <a:rPr lang="es-MX" sz="2400" dirty="0"/>
              <a:t>Elaborar una  posición compartida que fundamente  y de bases para animar  y sostener procesos rurales sustentables de vida  digna,  mediante  la adquisición de conocimientos, el análisis y la reflexión  acerca de la propia vida y el mundo de vida campesino e indígena</a:t>
            </a:r>
          </a:p>
          <a:p>
            <a:pPr marL="0" indent="0">
              <a:buNone/>
            </a:pPr>
            <a:endParaRPr lang="es-MX" sz="2400" dirty="0"/>
          </a:p>
          <a:p>
            <a:pPr marL="0" indent="0">
              <a:buNone/>
            </a:pPr>
            <a:endParaRPr lang="es-MX" sz="2400" dirty="0"/>
          </a:p>
          <a:p>
            <a:pPr marL="0" lvl="0" indent="0">
              <a:buNone/>
            </a:pPr>
            <a:endParaRPr lang="es-MX" sz="2400" dirty="0"/>
          </a:p>
        </p:txBody>
      </p:sp>
      <p:sp>
        <p:nvSpPr>
          <p:cNvPr id="14" name="Rectangle 13"/>
          <p:cNvSpPr>
            <a:spLocks noChangeArrowheads="1"/>
          </p:cNvSpPr>
          <p:nvPr/>
        </p:nvSpPr>
        <p:spPr bwMode="auto">
          <a:xfrm>
            <a:off x="63500" y="512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0" name="Rectangle 2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21" name="Group 19"/>
          <p:cNvGrpSpPr>
            <a:grpSpLocks/>
          </p:cNvGrpSpPr>
          <p:nvPr/>
        </p:nvGrpSpPr>
        <p:grpSpPr bwMode="auto">
          <a:xfrm>
            <a:off x="749300" y="676275"/>
            <a:ext cx="47625" cy="47625"/>
            <a:chOff x="941" y="104"/>
            <a:chExt cx="75" cy="75"/>
          </a:xfrm>
        </p:grpSpPr>
        <p:sp>
          <p:nvSpPr>
            <p:cNvPr id="22" name="Freeform 20"/>
            <p:cNvSpPr>
              <a:spLocks/>
            </p:cNvSpPr>
            <p:nvPr/>
          </p:nvSpPr>
          <p:spPr bwMode="auto">
            <a:xfrm>
              <a:off x="941" y="104"/>
              <a:ext cx="75" cy="75"/>
            </a:xfrm>
            <a:custGeom>
              <a:avLst/>
              <a:gdLst>
                <a:gd name="T0" fmla="+- 0 1016 941"/>
                <a:gd name="T1" fmla="*/ T0 w 75"/>
                <a:gd name="T2" fmla="+- 0 141 104"/>
                <a:gd name="T3" fmla="*/ 141 h 75"/>
                <a:gd name="T4" fmla="+- 0 1016 941"/>
                <a:gd name="T5" fmla="*/ T4 w 75"/>
                <a:gd name="T6" fmla="+- 0 146 104"/>
                <a:gd name="T7" fmla="*/ 146 h 75"/>
                <a:gd name="T8" fmla="+- 0 1015 941"/>
                <a:gd name="T9" fmla="*/ T8 w 75"/>
                <a:gd name="T10" fmla="+- 0 151 104"/>
                <a:gd name="T11" fmla="*/ 151 h 75"/>
                <a:gd name="T12" fmla="+- 0 1013 941"/>
                <a:gd name="T13" fmla="*/ T12 w 75"/>
                <a:gd name="T14" fmla="+- 0 156 104"/>
                <a:gd name="T15" fmla="*/ 156 h 75"/>
                <a:gd name="T16" fmla="+- 0 1011 941"/>
                <a:gd name="T17" fmla="*/ T16 w 75"/>
                <a:gd name="T18" fmla="+- 0 160 104"/>
                <a:gd name="T19" fmla="*/ 160 h 75"/>
                <a:gd name="T20" fmla="+- 0 1008 941"/>
                <a:gd name="T21" fmla="*/ T20 w 75"/>
                <a:gd name="T22" fmla="+- 0 165 104"/>
                <a:gd name="T23" fmla="*/ 165 h 75"/>
                <a:gd name="T24" fmla="+- 0 1005 941"/>
                <a:gd name="T25" fmla="*/ T24 w 75"/>
                <a:gd name="T26" fmla="+- 0 168 104"/>
                <a:gd name="T27" fmla="*/ 168 h 75"/>
                <a:gd name="T28" fmla="+- 0 1001 941"/>
                <a:gd name="T29" fmla="*/ T28 w 75"/>
                <a:gd name="T30" fmla="+- 0 172 104"/>
                <a:gd name="T31" fmla="*/ 172 h 75"/>
                <a:gd name="T32" fmla="+- 0 997 941"/>
                <a:gd name="T33" fmla="*/ T32 w 75"/>
                <a:gd name="T34" fmla="+- 0 174 104"/>
                <a:gd name="T35" fmla="*/ 174 h 75"/>
                <a:gd name="T36" fmla="+- 0 993 941"/>
                <a:gd name="T37" fmla="*/ T36 w 75"/>
                <a:gd name="T38" fmla="+- 0 176 104"/>
                <a:gd name="T39" fmla="*/ 176 h 75"/>
                <a:gd name="T40" fmla="+- 0 988 941"/>
                <a:gd name="T41" fmla="*/ T40 w 75"/>
                <a:gd name="T42" fmla="+- 0 178 104"/>
                <a:gd name="T43" fmla="*/ 178 h 75"/>
                <a:gd name="T44" fmla="+- 0 983 941"/>
                <a:gd name="T45" fmla="*/ T44 w 75"/>
                <a:gd name="T46" fmla="+- 0 179 104"/>
                <a:gd name="T47" fmla="*/ 179 h 75"/>
                <a:gd name="T48" fmla="+- 0 973 941"/>
                <a:gd name="T49" fmla="*/ T48 w 75"/>
                <a:gd name="T50" fmla="+- 0 179 104"/>
                <a:gd name="T51" fmla="*/ 179 h 75"/>
                <a:gd name="T52" fmla="+- 0 969 941"/>
                <a:gd name="T53" fmla="*/ T52 w 75"/>
                <a:gd name="T54" fmla="+- 0 178 104"/>
                <a:gd name="T55" fmla="*/ 178 h 75"/>
                <a:gd name="T56" fmla="+- 0 964 941"/>
                <a:gd name="T57" fmla="*/ T56 w 75"/>
                <a:gd name="T58" fmla="+- 0 176 104"/>
                <a:gd name="T59" fmla="*/ 176 h 75"/>
                <a:gd name="T60" fmla="+- 0 959 941"/>
                <a:gd name="T61" fmla="*/ T60 w 75"/>
                <a:gd name="T62" fmla="+- 0 174 104"/>
                <a:gd name="T63" fmla="*/ 174 h 75"/>
                <a:gd name="T64" fmla="+- 0 955 941"/>
                <a:gd name="T65" fmla="*/ T64 w 75"/>
                <a:gd name="T66" fmla="+- 0 172 104"/>
                <a:gd name="T67" fmla="*/ 172 h 75"/>
                <a:gd name="T68" fmla="+- 0 952 941"/>
                <a:gd name="T69" fmla="*/ T68 w 75"/>
                <a:gd name="T70" fmla="+- 0 168 104"/>
                <a:gd name="T71" fmla="*/ 168 h 75"/>
                <a:gd name="T72" fmla="+- 0 948 941"/>
                <a:gd name="T73" fmla="*/ T72 w 75"/>
                <a:gd name="T74" fmla="+- 0 165 104"/>
                <a:gd name="T75" fmla="*/ 165 h 75"/>
                <a:gd name="T76" fmla="+- 0 946 941"/>
                <a:gd name="T77" fmla="*/ T76 w 75"/>
                <a:gd name="T78" fmla="+- 0 160 104"/>
                <a:gd name="T79" fmla="*/ 160 h 75"/>
                <a:gd name="T80" fmla="+- 0 944 941"/>
                <a:gd name="T81" fmla="*/ T80 w 75"/>
                <a:gd name="T82" fmla="+- 0 156 104"/>
                <a:gd name="T83" fmla="*/ 156 h 75"/>
                <a:gd name="T84" fmla="+- 0 942 941"/>
                <a:gd name="T85" fmla="*/ T84 w 75"/>
                <a:gd name="T86" fmla="+- 0 151 104"/>
                <a:gd name="T87" fmla="*/ 151 h 75"/>
                <a:gd name="T88" fmla="+- 0 941 941"/>
                <a:gd name="T89" fmla="*/ T88 w 75"/>
                <a:gd name="T90" fmla="+- 0 146 104"/>
                <a:gd name="T91" fmla="*/ 146 h 75"/>
                <a:gd name="T92" fmla="+- 0 941 941"/>
                <a:gd name="T93" fmla="*/ T92 w 75"/>
                <a:gd name="T94" fmla="+- 0 137 104"/>
                <a:gd name="T95" fmla="*/ 137 h 75"/>
                <a:gd name="T96" fmla="+- 0 942 941"/>
                <a:gd name="T97" fmla="*/ T96 w 75"/>
                <a:gd name="T98" fmla="+- 0 132 104"/>
                <a:gd name="T99" fmla="*/ 132 h 75"/>
                <a:gd name="T100" fmla="+- 0 944 941"/>
                <a:gd name="T101" fmla="*/ T100 w 75"/>
                <a:gd name="T102" fmla="+- 0 127 104"/>
                <a:gd name="T103" fmla="*/ 127 h 75"/>
                <a:gd name="T104" fmla="+- 0 946 941"/>
                <a:gd name="T105" fmla="*/ T104 w 75"/>
                <a:gd name="T106" fmla="+- 0 123 104"/>
                <a:gd name="T107" fmla="*/ 123 h 75"/>
                <a:gd name="T108" fmla="+- 0 948 941"/>
                <a:gd name="T109" fmla="*/ T108 w 75"/>
                <a:gd name="T110" fmla="+- 0 118 104"/>
                <a:gd name="T111" fmla="*/ 118 h 75"/>
                <a:gd name="T112" fmla="+- 0 952 941"/>
                <a:gd name="T113" fmla="*/ T112 w 75"/>
                <a:gd name="T114" fmla="+- 0 115 104"/>
                <a:gd name="T115" fmla="*/ 115 h 75"/>
                <a:gd name="T116" fmla="+- 0 955 941"/>
                <a:gd name="T117" fmla="*/ T116 w 75"/>
                <a:gd name="T118" fmla="+- 0 111 104"/>
                <a:gd name="T119" fmla="*/ 111 h 75"/>
                <a:gd name="T120" fmla="+- 0 959 941"/>
                <a:gd name="T121" fmla="*/ T120 w 75"/>
                <a:gd name="T122" fmla="+- 0 109 104"/>
                <a:gd name="T123" fmla="*/ 109 h 75"/>
                <a:gd name="T124" fmla="+- 0 964 941"/>
                <a:gd name="T125" fmla="*/ T124 w 75"/>
                <a:gd name="T126" fmla="+- 0 107 104"/>
                <a:gd name="T127" fmla="*/ 107 h 75"/>
                <a:gd name="T128" fmla="+- 0 969 941"/>
                <a:gd name="T129" fmla="*/ T128 w 75"/>
                <a:gd name="T130" fmla="+- 0 105 104"/>
                <a:gd name="T131" fmla="*/ 105 h 75"/>
                <a:gd name="T132" fmla="+- 0 973 941"/>
                <a:gd name="T133" fmla="*/ T132 w 75"/>
                <a:gd name="T134" fmla="+- 0 104 104"/>
                <a:gd name="T135" fmla="*/ 104 h 75"/>
                <a:gd name="T136" fmla="+- 0 983 941"/>
                <a:gd name="T137" fmla="*/ T136 w 75"/>
                <a:gd name="T138" fmla="+- 0 104 104"/>
                <a:gd name="T139" fmla="*/ 104 h 75"/>
                <a:gd name="T140" fmla="+- 0 988 941"/>
                <a:gd name="T141" fmla="*/ T140 w 75"/>
                <a:gd name="T142" fmla="+- 0 105 104"/>
                <a:gd name="T143" fmla="*/ 105 h 75"/>
                <a:gd name="T144" fmla="+- 0 993 941"/>
                <a:gd name="T145" fmla="*/ T144 w 75"/>
                <a:gd name="T146" fmla="+- 0 107 104"/>
                <a:gd name="T147" fmla="*/ 107 h 75"/>
                <a:gd name="T148" fmla="+- 0 997 941"/>
                <a:gd name="T149" fmla="*/ T148 w 75"/>
                <a:gd name="T150" fmla="+- 0 109 104"/>
                <a:gd name="T151" fmla="*/ 109 h 75"/>
                <a:gd name="T152" fmla="+- 0 1001 941"/>
                <a:gd name="T153" fmla="*/ T152 w 75"/>
                <a:gd name="T154" fmla="+- 0 111 104"/>
                <a:gd name="T155" fmla="*/ 111 h 75"/>
                <a:gd name="T156" fmla="+- 0 1005 941"/>
                <a:gd name="T157" fmla="*/ T156 w 75"/>
                <a:gd name="T158" fmla="+- 0 115 104"/>
                <a:gd name="T159" fmla="*/ 115 h 75"/>
                <a:gd name="T160" fmla="+- 0 1008 941"/>
                <a:gd name="T161" fmla="*/ T160 w 75"/>
                <a:gd name="T162" fmla="+- 0 118 104"/>
                <a:gd name="T163" fmla="*/ 118 h 75"/>
                <a:gd name="T164" fmla="+- 0 1011 941"/>
                <a:gd name="T165" fmla="*/ T164 w 75"/>
                <a:gd name="T166" fmla="+- 0 123 104"/>
                <a:gd name="T167" fmla="*/ 123 h 75"/>
                <a:gd name="T168" fmla="+- 0 1013 941"/>
                <a:gd name="T169" fmla="*/ T168 w 75"/>
                <a:gd name="T170" fmla="+- 0 127 104"/>
                <a:gd name="T171" fmla="*/ 127 h 75"/>
                <a:gd name="T172" fmla="+- 0 1015 941"/>
                <a:gd name="T173" fmla="*/ T172 w 75"/>
                <a:gd name="T174" fmla="+- 0 132 104"/>
                <a:gd name="T175" fmla="*/ 132 h 75"/>
                <a:gd name="T176" fmla="+- 0 1016 941"/>
                <a:gd name="T177" fmla="*/ T176 w 75"/>
                <a:gd name="T178" fmla="+- 0 137 104"/>
                <a:gd name="T179" fmla="*/ 137 h 75"/>
                <a:gd name="T180" fmla="+- 0 1016 941"/>
                <a:gd name="T181" fmla="*/ T180 w 75"/>
                <a:gd name="T182" fmla="+- 0 141 104"/>
                <a:gd name="T183" fmla="*/ 141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75" h="75">
                  <a:moveTo>
                    <a:pt x="75" y="37"/>
                  </a:moveTo>
                  <a:lnTo>
                    <a:pt x="75" y="42"/>
                  </a:lnTo>
                  <a:lnTo>
                    <a:pt x="74" y="47"/>
                  </a:lnTo>
                  <a:lnTo>
                    <a:pt x="72" y="52"/>
                  </a:lnTo>
                  <a:lnTo>
                    <a:pt x="70" y="56"/>
                  </a:lnTo>
                  <a:lnTo>
                    <a:pt x="67" y="61"/>
                  </a:lnTo>
                  <a:lnTo>
                    <a:pt x="64" y="64"/>
                  </a:lnTo>
                  <a:lnTo>
                    <a:pt x="60" y="68"/>
                  </a:lnTo>
                  <a:lnTo>
                    <a:pt x="56" y="70"/>
                  </a:lnTo>
                  <a:lnTo>
                    <a:pt x="52" y="72"/>
                  </a:lnTo>
                  <a:lnTo>
                    <a:pt x="47" y="74"/>
                  </a:lnTo>
                  <a:lnTo>
                    <a:pt x="42" y="75"/>
                  </a:lnTo>
                  <a:lnTo>
                    <a:pt x="32" y="75"/>
                  </a:lnTo>
                  <a:lnTo>
                    <a:pt x="28" y="74"/>
                  </a:lnTo>
                  <a:lnTo>
                    <a:pt x="23" y="72"/>
                  </a:lnTo>
                  <a:lnTo>
                    <a:pt x="18" y="70"/>
                  </a:lnTo>
                  <a:lnTo>
                    <a:pt x="14" y="68"/>
                  </a:lnTo>
                  <a:lnTo>
                    <a:pt x="11" y="64"/>
                  </a:lnTo>
                  <a:lnTo>
                    <a:pt x="7" y="61"/>
                  </a:lnTo>
                  <a:lnTo>
                    <a:pt x="5" y="56"/>
                  </a:lnTo>
                  <a:lnTo>
                    <a:pt x="3" y="52"/>
                  </a:lnTo>
                  <a:lnTo>
                    <a:pt x="1" y="47"/>
                  </a:lnTo>
                  <a:lnTo>
                    <a:pt x="0" y="42"/>
                  </a:lnTo>
                  <a:lnTo>
                    <a:pt x="0" y="33"/>
                  </a:lnTo>
                  <a:lnTo>
                    <a:pt x="1" y="28"/>
                  </a:lnTo>
                  <a:lnTo>
                    <a:pt x="3" y="23"/>
                  </a:lnTo>
                  <a:lnTo>
                    <a:pt x="5" y="19"/>
                  </a:lnTo>
                  <a:lnTo>
                    <a:pt x="7" y="14"/>
                  </a:lnTo>
                  <a:lnTo>
                    <a:pt x="11" y="11"/>
                  </a:lnTo>
                  <a:lnTo>
                    <a:pt x="14" y="7"/>
                  </a:lnTo>
                  <a:lnTo>
                    <a:pt x="18" y="5"/>
                  </a:lnTo>
                  <a:lnTo>
                    <a:pt x="23" y="3"/>
                  </a:lnTo>
                  <a:lnTo>
                    <a:pt x="28" y="1"/>
                  </a:lnTo>
                  <a:lnTo>
                    <a:pt x="32" y="0"/>
                  </a:lnTo>
                  <a:lnTo>
                    <a:pt x="42" y="0"/>
                  </a:lnTo>
                  <a:lnTo>
                    <a:pt x="47" y="1"/>
                  </a:lnTo>
                  <a:lnTo>
                    <a:pt x="52" y="3"/>
                  </a:lnTo>
                  <a:lnTo>
                    <a:pt x="56" y="5"/>
                  </a:lnTo>
                  <a:lnTo>
                    <a:pt x="60" y="7"/>
                  </a:lnTo>
                  <a:lnTo>
                    <a:pt x="64" y="11"/>
                  </a:lnTo>
                  <a:lnTo>
                    <a:pt x="67" y="14"/>
                  </a:lnTo>
                  <a:lnTo>
                    <a:pt x="70" y="19"/>
                  </a:lnTo>
                  <a:lnTo>
                    <a:pt x="72" y="23"/>
                  </a:lnTo>
                  <a:lnTo>
                    <a:pt x="74" y="28"/>
                  </a:lnTo>
                  <a:lnTo>
                    <a:pt x="75" y="33"/>
                  </a:lnTo>
                  <a:lnTo>
                    <a:pt x="75" y="37"/>
                  </a:lnTo>
                  <a:close/>
                </a:path>
              </a:pathLst>
            </a:custGeom>
            <a:solidFill>
              <a:srgbClr val="1F1B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707" y="938737"/>
            <a:ext cx="3764293" cy="2823220"/>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706" y="4034780"/>
            <a:ext cx="3764293" cy="2823220"/>
          </a:xfrm>
          <a:prstGeom prst="rect">
            <a:avLst/>
          </a:prstGeom>
        </p:spPr>
      </p:pic>
    </p:spTree>
    <p:extLst>
      <p:ext uri="{BB962C8B-B14F-4D97-AF65-F5344CB8AC3E}">
        <p14:creationId xmlns:p14="http://schemas.microsoft.com/office/powerpoint/2010/main" val="67529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6752"/>
            <a:ext cx="5436096" cy="6093976"/>
          </a:xfrm>
          <a:prstGeom prst="rect">
            <a:avLst/>
          </a:prstGeom>
        </p:spPr>
        <p:txBody>
          <a:bodyPr wrap="square">
            <a:spAutoFit/>
          </a:bodyPr>
          <a:lstStyle/>
          <a:p>
            <a:pPr algn="just"/>
            <a:r>
              <a:rPr lang="es-MX" sz="2400" b="1" dirty="0"/>
              <a:t>LA ETAPA 2 “FORMACIÓN PARA LA ESPECIALIZACIÓN: APRENDER A HACER LO COMÚN”</a:t>
            </a:r>
            <a:endParaRPr lang="es-MX" sz="2400" dirty="0"/>
          </a:p>
          <a:p>
            <a:pPr lvl="0" algn="just"/>
            <a:r>
              <a:rPr lang="es-MX" sz="2000" dirty="0"/>
              <a:t>Comprende un ciclo escolar anual, está integrada por 4 módulos, 3 de ellos </a:t>
            </a:r>
            <a:r>
              <a:rPr lang="es-MX" sz="2000" dirty="0" err="1"/>
              <a:t>semi</a:t>
            </a:r>
            <a:r>
              <a:rPr lang="es-MX" sz="2000" dirty="0"/>
              <a:t> presenciales y uno  presencial o de verano.</a:t>
            </a:r>
          </a:p>
          <a:p>
            <a:pPr lvl="0"/>
            <a:endParaRPr lang="es-MX" dirty="0"/>
          </a:p>
          <a:p>
            <a:pPr lvl="0" algn="just"/>
            <a:r>
              <a:rPr lang="es-MX" sz="2400" dirty="0"/>
              <a:t>Aprender  a  hacer lo  común en la  relación con   los otros,  entre nosotros,  mediante  el conocimiento y apropiación del enfoque de plantación con  sujeto,   la metodología de la práctica narrativa y los procesos conversacionales, aplicados en el trabajo comunitario,   en  la    educación   y   en  los procesos de construcción  y  fortalecimiento de sujetos colectivos de lucha.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b="66528"/>
          <a:stretch>
            <a:fillRect/>
          </a:stretch>
        </p:blipFill>
        <p:spPr bwMode="auto">
          <a:xfrm>
            <a:off x="4427984" y="0"/>
            <a:ext cx="5760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7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2776"/>
            <a:ext cx="4644008" cy="6771084"/>
          </a:xfrm>
          <a:prstGeom prst="rect">
            <a:avLst/>
          </a:prstGeom>
        </p:spPr>
        <p:txBody>
          <a:bodyPr wrap="square">
            <a:spAutoFit/>
          </a:bodyPr>
          <a:lstStyle/>
          <a:p>
            <a:pPr algn="just"/>
            <a:r>
              <a:rPr lang="es-MX" sz="2400" b="1" dirty="0"/>
              <a:t>LA ETAPA 3 “PROYECTOS DE ESPECIALIZACIÓN: ANIMAR PROCESOS PERSONALES Y COLECTIVOS DE VIDA DIGNA”</a:t>
            </a:r>
            <a:endParaRPr lang="es-MX" sz="2400" dirty="0"/>
          </a:p>
          <a:p>
            <a:pPr lvl="0" algn="just"/>
            <a:r>
              <a:rPr lang="es-MX" sz="2000" dirty="0"/>
              <a:t>Comprende un ciclo anual, el último de la licenciatura, y está integrada por 4 módulos, 3 de ellos </a:t>
            </a:r>
            <a:r>
              <a:rPr lang="es-MX" sz="2000" dirty="0" err="1"/>
              <a:t>semi</a:t>
            </a:r>
            <a:r>
              <a:rPr lang="es-MX" sz="2000" dirty="0"/>
              <a:t> presenciales y uno  presencial o de verano</a:t>
            </a:r>
          </a:p>
          <a:p>
            <a:pPr lvl="0"/>
            <a:endParaRPr lang="es-MX" dirty="0"/>
          </a:p>
          <a:p>
            <a:pPr algn="just"/>
            <a:r>
              <a:rPr lang="es-MX" sz="2400" dirty="0"/>
              <a:t>Aprender a mirar y alimentar el potencial de vida  que hay   en la  matriz  sociocultural campesina e indígena reconociendo y valorando  la  </a:t>
            </a:r>
            <a:r>
              <a:rPr lang="es-MX" sz="2400" dirty="0" err="1"/>
              <a:t>comunalidad</a:t>
            </a:r>
            <a:r>
              <a:rPr lang="es-MX" sz="2400" dirty="0"/>
              <a:t>  como  modo  de convivialidad, la relación con  la naturaleza como modo de sustentabilidad  y las epistemologías de la memoria y la experiencia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020" y="3573016"/>
            <a:ext cx="4379979" cy="3284984"/>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528" y="33518"/>
            <a:ext cx="4461472" cy="3346104"/>
          </a:xfrm>
          <a:prstGeom prst="rect">
            <a:avLst/>
          </a:prstGeom>
        </p:spPr>
      </p:pic>
    </p:spTree>
    <p:extLst>
      <p:ext uri="{BB962C8B-B14F-4D97-AF65-F5344CB8AC3E}">
        <p14:creationId xmlns:p14="http://schemas.microsoft.com/office/powerpoint/2010/main" val="219582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95936" y="332656"/>
            <a:ext cx="4896544" cy="6264696"/>
          </a:xfrm>
        </p:spPr>
        <p:txBody>
          <a:bodyPr>
            <a:normAutofit fontScale="92500" lnSpcReduction="20000"/>
          </a:bodyPr>
          <a:lstStyle/>
          <a:p>
            <a:pPr marL="0" indent="0" algn="ctr">
              <a:buNone/>
            </a:pPr>
            <a:r>
              <a:rPr lang="es-MX" sz="2800" b="1" dirty="0"/>
              <a:t>Especialidades</a:t>
            </a:r>
          </a:p>
          <a:p>
            <a:pPr marL="0" indent="0" algn="ctr">
              <a:buNone/>
            </a:pPr>
            <a:endParaRPr lang="es-MX" sz="1600" b="1" dirty="0"/>
          </a:p>
          <a:p>
            <a:pPr marL="0" indent="0" algn="ctr">
              <a:buNone/>
            </a:pPr>
            <a:r>
              <a:rPr lang="es-MX" sz="2800" b="1" dirty="0"/>
              <a:t>1.- Agroecología y seguridad </a:t>
            </a:r>
            <a:r>
              <a:rPr lang="es-ES" sz="2800" b="1" dirty="0"/>
              <a:t>alimentaria</a:t>
            </a:r>
            <a:r>
              <a:rPr lang="es-ES" sz="2800" dirty="0"/>
              <a:t>  </a:t>
            </a:r>
          </a:p>
          <a:p>
            <a:pPr marL="0" indent="0" algn="ctr">
              <a:buNone/>
            </a:pPr>
            <a:endParaRPr lang="es-ES" sz="2800" dirty="0"/>
          </a:p>
          <a:p>
            <a:pPr marL="0" indent="0" algn="ctr">
              <a:buNone/>
            </a:pPr>
            <a:r>
              <a:rPr lang="es-ES" sz="2800" b="1" cap="all" dirty="0"/>
              <a:t>2.- P</a:t>
            </a:r>
            <a:r>
              <a:rPr lang="es-ES" sz="2800" b="1" dirty="0"/>
              <a:t>rocesos alfareros, innovación tecnológica y derechos artesanos </a:t>
            </a:r>
          </a:p>
          <a:p>
            <a:pPr marL="0" indent="0" algn="ctr">
              <a:buNone/>
            </a:pPr>
            <a:endParaRPr lang="es-ES" sz="2800" b="1" cap="all" dirty="0"/>
          </a:p>
          <a:p>
            <a:pPr marL="0" indent="0" algn="ctr">
              <a:buNone/>
            </a:pPr>
            <a:r>
              <a:rPr lang="es-MX" sz="2800" b="1" cap="all" dirty="0"/>
              <a:t>3.- E</a:t>
            </a:r>
            <a:r>
              <a:rPr lang="es-MX" sz="2800" b="1" dirty="0"/>
              <a:t>conomía social y gestión de emprendimientos cooperativos</a:t>
            </a:r>
            <a:endParaRPr lang="es-ES" sz="2800" dirty="0"/>
          </a:p>
          <a:p>
            <a:pPr marL="0" indent="0" algn="ctr">
              <a:buNone/>
            </a:pPr>
            <a:endParaRPr lang="es-ES" sz="2800" b="1" dirty="0"/>
          </a:p>
          <a:p>
            <a:pPr marL="0" indent="0" algn="ctr">
              <a:buNone/>
            </a:pPr>
            <a:r>
              <a:rPr lang="es-ES" sz="2800" b="1" dirty="0"/>
              <a:t>4.- Comunicación comunitaria y popular</a:t>
            </a:r>
            <a:r>
              <a:rPr lang="es-ES" sz="2800" dirty="0"/>
              <a:t> </a:t>
            </a:r>
          </a:p>
          <a:p>
            <a:pPr marL="0" indent="0" algn="ctr">
              <a:buNone/>
            </a:pPr>
            <a:endParaRPr lang="es-ES" sz="2800" dirty="0"/>
          </a:p>
          <a:p>
            <a:pPr marL="0" indent="0" algn="ctr">
              <a:buNone/>
            </a:pPr>
            <a:r>
              <a:rPr lang="es-MX" sz="2800" b="1" dirty="0"/>
              <a:t>5.- Contabilidad   y administración en organizaciones sociales</a:t>
            </a:r>
            <a:endParaRPr lang="es-ES" sz="2800" b="1" dirty="0"/>
          </a:p>
          <a:p>
            <a:pPr marL="0" indent="0" algn="ctr">
              <a:buNone/>
            </a:pPr>
            <a:endParaRPr lang="es-ES" sz="2800" b="1" cap="all" dirty="0"/>
          </a:p>
          <a:p>
            <a:pPr marL="0" indent="0" algn="ctr">
              <a:buNone/>
            </a:pPr>
            <a:endParaRPr lang="es-ES" sz="2800" dirty="0"/>
          </a:p>
        </p:txBody>
      </p:sp>
      <p:pic>
        <p:nvPicPr>
          <p:cNvPr id="5" name="Imagen 4">
            <a:extLst>
              <a:ext uri="{FF2B5EF4-FFF2-40B4-BE49-F238E27FC236}">
                <a16:creationId xmlns:a16="http://schemas.microsoft.com/office/drawing/2014/main" id="{00571D00-686A-4EE7-919C-E6B0016480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48680"/>
            <a:ext cx="3444890" cy="2583667"/>
          </a:xfrm>
          <a:prstGeom prst="rect">
            <a:avLst/>
          </a:prstGeom>
        </p:spPr>
      </p:pic>
      <p:pic>
        <p:nvPicPr>
          <p:cNvPr id="8" name="7 Imagen" descr="Tritico2018.jpg"/>
          <p:cNvPicPr>
            <a:picLocks noChangeAspect="1"/>
          </p:cNvPicPr>
          <p:nvPr/>
        </p:nvPicPr>
        <p:blipFill>
          <a:blip r:embed="rId3" cstate="print"/>
          <a:stretch>
            <a:fillRect/>
          </a:stretch>
        </p:blipFill>
        <p:spPr>
          <a:xfrm>
            <a:off x="395536" y="3428967"/>
            <a:ext cx="3456384" cy="2996985"/>
          </a:xfrm>
          <a:prstGeom prst="rect">
            <a:avLst/>
          </a:prstGeom>
        </p:spPr>
      </p:pic>
    </p:spTree>
    <p:extLst>
      <p:ext uri="{BB962C8B-B14F-4D97-AF65-F5344CB8AC3E}">
        <p14:creationId xmlns:p14="http://schemas.microsoft.com/office/powerpoint/2010/main" val="179185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BC4F1D-BC28-4D60-AF5F-50BC89152EB9}"/>
              </a:ext>
            </a:extLst>
          </p:cNvPr>
          <p:cNvSpPr>
            <a:spLocks noGrp="1"/>
          </p:cNvSpPr>
          <p:nvPr>
            <p:ph idx="1"/>
          </p:nvPr>
        </p:nvSpPr>
        <p:spPr>
          <a:xfrm>
            <a:off x="1547664" y="332656"/>
            <a:ext cx="6264696" cy="576064"/>
          </a:xfrm>
        </p:spPr>
        <p:txBody>
          <a:bodyPr>
            <a:normAutofit lnSpcReduction="10000"/>
          </a:bodyPr>
          <a:lstStyle/>
          <a:p>
            <a:pPr marL="0" indent="0" algn="ctr">
              <a:buNone/>
            </a:pPr>
            <a:r>
              <a:rPr lang="es-ES" b="1" dirty="0"/>
              <a:t>¡GRACIAS!</a:t>
            </a:r>
          </a:p>
        </p:txBody>
      </p:sp>
      <p:pic>
        <p:nvPicPr>
          <p:cNvPr id="4" name="Imagen 3">
            <a:extLst>
              <a:ext uri="{FF2B5EF4-FFF2-40B4-BE49-F238E27FC236}">
                <a16:creationId xmlns:a16="http://schemas.microsoft.com/office/drawing/2014/main" id="{CE6DD097-BD97-4D3C-ACBC-123086258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980728"/>
            <a:ext cx="6156176" cy="4617132"/>
          </a:xfrm>
          <a:prstGeom prst="rect">
            <a:avLst/>
          </a:prstGeom>
        </p:spPr>
      </p:pic>
      <p:sp>
        <p:nvSpPr>
          <p:cNvPr id="5" name="Marcador de contenido 2">
            <a:extLst>
              <a:ext uri="{FF2B5EF4-FFF2-40B4-BE49-F238E27FC236}">
                <a16:creationId xmlns:a16="http://schemas.microsoft.com/office/drawing/2014/main" id="{D0BC4F1D-BC28-4D60-AF5F-50BC89152EB9}"/>
              </a:ext>
            </a:extLst>
          </p:cNvPr>
          <p:cNvSpPr txBox="1">
            <a:spLocks/>
          </p:cNvSpPr>
          <p:nvPr/>
        </p:nvSpPr>
        <p:spPr>
          <a:xfrm>
            <a:off x="1475656" y="5805264"/>
            <a:ext cx="6264696" cy="72008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800" b="1" i="0" u="none" strike="noStrike" kern="1200" cap="none" spc="0" normalizeH="0" baseline="0" noProof="0" dirty="0">
                <a:ln>
                  <a:noFill/>
                </a:ln>
                <a:solidFill>
                  <a:schemeClr val="tx1"/>
                </a:solidFill>
                <a:effectLst/>
                <a:uLnTx/>
                <a:uFillTx/>
                <a:latin typeface="+mn-lt"/>
                <a:ea typeface="+mn-ea"/>
                <a:cs typeface="+mn-cs"/>
              </a:rPr>
              <a:t>Información: </a:t>
            </a:r>
            <a:r>
              <a:rPr kumimoji="0" lang="es-ES" sz="4800" b="1" i="0" u="none" strike="noStrike" kern="1200" cap="none" spc="0" normalizeH="0" baseline="0" noProof="0" dirty="0">
                <a:ln>
                  <a:noFill/>
                </a:ln>
                <a:solidFill>
                  <a:schemeClr val="tx1"/>
                </a:solidFill>
                <a:effectLst/>
                <a:uLnTx/>
                <a:uFillTx/>
                <a:latin typeface="+mn-lt"/>
                <a:ea typeface="+mn-ea"/>
                <a:cs typeface="+mn-cs"/>
                <a:hlinkClick r:id="rId3"/>
              </a:rPr>
              <a:t>www.cesder-prodes.org</a:t>
            </a:r>
            <a:endParaRPr kumimoji="0" lang="es-ES" sz="4800" b="1" i="0" u="none" strike="noStrike" kern="1200" cap="none" spc="0" normalizeH="0" baseline="0" noProof="0" dirty="0">
              <a:ln>
                <a:noFill/>
              </a:ln>
              <a:solidFill>
                <a:schemeClr val="tx1"/>
              </a:solidFill>
              <a:effectLst/>
              <a:uLnTx/>
              <a:uFillTx/>
              <a:latin typeface="+mn-lt"/>
              <a:ea typeface="+mn-ea"/>
              <a:cs typeface="+mn-cs"/>
            </a:endParaRPr>
          </a:p>
          <a:p>
            <a:pPr lvl="0" algn="ctr">
              <a:spcBef>
                <a:spcPct val="20000"/>
              </a:spcBef>
            </a:pPr>
            <a:r>
              <a:rPr kumimoji="0" lang="es-ES" sz="4800" b="1" i="0" u="none" strike="noStrike" kern="1200" cap="none" spc="0" normalizeH="0" baseline="0" noProof="0" dirty="0" err="1">
                <a:ln>
                  <a:noFill/>
                </a:ln>
                <a:solidFill>
                  <a:schemeClr val="tx1"/>
                </a:solidFill>
                <a:effectLst/>
                <a:uLnTx/>
                <a:uFillTx/>
                <a:latin typeface="+mn-lt"/>
                <a:ea typeface="+mn-ea"/>
                <a:cs typeface="+mn-cs"/>
              </a:rPr>
              <a:t>Facebook</a:t>
            </a:r>
            <a:r>
              <a:rPr lang="es-ES" sz="4800" b="1" dirty="0"/>
              <a:t>: </a:t>
            </a:r>
            <a:r>
              <a:rPr lang="es-ES" sz="4800" b="1" dirty="0" err="1"/>
              <a:t>Cesder-Prodes</a:t>
            </a:r>
            <a:r>
              <a:rPr lang="es-ES" sz="4800" b="1"/>
              <a:t> A.C.</a:t>
            </a:r>
            <a:endParaRPr kumimoji="0" lang="es-ES" sz="4800" b="1" i="0" u="none" strike="noStrike" kern="1200" cap="none" spc="0" normalizeH="0" baseline="0" noProof="0" dirty="0">
              <a:ln>
                <a:noFill/>
              </a:ln>
              <a:solidFill>
                <a:schemeClr val="tx1"/>
              </a:solidFill>
              <a:effectLst/>
              <a:uLnTx/>
              <a:uFillTx/>
              <a:latin typeface="+mn-lt"/>
              <a:ea typeface="+mn-ea"/>
              <a:cs typeface="+mn-cs"/>
            </a:endParaRPr>
          </a:p>
          <a:p>
            <a:pPr algn="ctr"/>
            <a:r>
              <a:rPr lang="es-ES" sz="4800" b="1" dirty="0"/>
              <a:t>E-mail: </a:t>
            </a:r>
            <a:r>
              <a:rPr lang="es-MX" sz="4800" dirty="0"/>
              <a:t>educacion-cesder@hotmail.com</a:t>
            </a:r>
          </a:p>
          <a:p>
            <a:pPr algn="ctr"/>
            <a:r>
              <a:rPr lang="es-MX" sz="4800" dirty="0"/>
              <a:t>Tel: (233) 33 150 45 y 3315046</a:t>
            </a:r>
          </a:p>
          <a:p>
            <a:pPr algn="ctr"/>
            <a:br>
              <a:rPr lang="es-MX" sz="1200" dirty="0"/>
            </a:br>
            <a:endParaRPr kumimoji="0" lang="es-ES" sz="1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3728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43E99-89D5-4368-A3AE-B42B5FA7ECA5}"/>
              </a:ext>
            </a:extLst>
          </p:cNvPr>
          <p:cNvSpPr>
            <a:spLocks noGrp="1"/>
          </p:cNvSpPr>
          <p:nvPr>
            <p:ph type="title"/>
          </p:nvPr>
        </p:nvSpPr>
        <p:spPr>
          <a:xfrm>
            <a:off x="457200" y="116632"/>
            <a:ext cx="8229600" cy="457199"/>
          </a:xfrm>
        </p:spPr>
        <p:txBody>
          <a:bodyPr>
            <a:normAutofit fontScale="90000"/>
          </a:bodyPr>
          <a:lstStyle/>
          <a:p>
            <a:r>
              <a:rPr lang="es-ES" sz="2800" b="1" dirty="0">
                <a:latin typeface="Arial" panose="020B0604020202020204" pitchFamily="34" charset="0"/>
                <a:cs typeface="Arial" panose="020B0604020202020204" pitchFamily="34" charset="0"/>
              </a:rPr>
              <a:t>Desde 1982 el CESDER</a:t>
            </a:r>
          </a:p>
        </p:txBody>
      </p:sp>
      <p:sp>
        <p:nvSpPr>
          <p:cNvPr id="3" name="Marcador de contenido 2">
            <a:extLst>
              <a:ext uri="{FF2B5EF4-FFF2-40B4-BE49-F238E27FC236}">
                <a16:creationId xmlns:a16="http://schemas.microsoft.com/office/drawing/2014/main" id="{FA8666D7-E162-47B0-B864-EAD8BABDA53B}"/>
              </a:ext>
            </a:extLst>
          </p:cNvPr>
          <p:cNvSpPr>
            <a:spLocks noGrp="1"/>
          </p:cNvSpPr>
          <p:nvPr>
            <p:ph idx="1"/>
          </p:nvPr>
        </p:nvSpPr>
        <p:spPr>
          <a:xfrm>
            <a:off x="4067944" y="908720"/>
            <a:ext cx="4464496" cy="5328592"/>
          </a:xfrm>
        </p:spPr>
        <p:txBody>
          <a:bodyPr>
            <a:normAutofit fontScale="47500" lnSpcReduction="20000"/>
          </a:bodyPr>
          <a:lstStyle/>
          <a:p>
            <a:pPr marL="0" indent="0">
              <a:lnSpc>
                <a:spcPct val="150000"/>
              </a:lnSpc>
              <a:buNone/>
            </a:pPr>
            <a:r>
              <a:rPr lang="es-ES" sz="5100" dirty="0"/>
              <a:t>+ </a:t>
            </a:r>
            <a:r>
              <a:rPr lang="es-ES" sz="4200" b="1" dirty="0"/>
              <a:t>impulsa acciones locales que transforman </a:t>
            </a:r>
            <a:r>
              <a:rPr lang="es-ES" sz="4200" dirty="0"/>
              <a:t>las condiciones de vida en las comunidades de Zautla-</a:t>
            </a:r>
            <a:r>
              <a:rPr lang="es-ES" sz="4200" dirty="0" err="1"/>
              <a:t>Ixtacamaxtitlán</a:t>
            </a:r>
            <a:r>
              <a:rPr lang="es-ES" sz="4200" dirty="0"/>
              <a:t> en la Sierra Norte del Estado de Puebla</a:t>
            </a:r>
          </a:p>
          <a:p>
            <a:pPr marL="0" indent="0">
              <a:lnSpc>
                <a:spcPct val="150000"/>
              </a:lnSpc>
              <a:buNone/>
            </a:pPr>
            <a:r>
              <a:rPr lang="es-ES" sz="4200" dirty="0"/>
              <a:t>+ </a:t>
            </a:r>
            <a:r>
              <a:rPr lang="es-ES" sz="4200" b="1" dirty="0"/>
              <a:t>trabaja en procesos de innovación </a:t>
            </a:r>
            <a:r>
              <a:rPr lang="es-ES" sz="4200" dirty="0"/>
              <a:t>en educación, en planeación del desarrollo local y en el trabajo comunitario</a:t>
            </a:r>
          </a:p>
          <a:p>
            <a:pPr marL="0" indent="0">
              <a:lnSpc>
                <a:spcPct val="150000"/>
              </a:lnSpc>
              <a:buNone/>
            </a:pPr>
            <a:r>
              <a:rPr lang="es-ES" sz="4200" dirty="0"/>
              <a:t>+ </a:t>
            </a:r>
            <a:r>
              <a:rPr lang="es-ES" sz="4200" b="1" dirty="0"/>
              <a:t>apoya y acompaña esfuerzos e iniciativas </a:t>
            </a:r>
            <a:r>
              <a:rPr lang="es-ES" sz="4200" dirty="0"/>
              <a:t>que multiplican las ideas y propuestas innovadoras que hemos generado</a:t>
            </a:r>
          </a:p>
          <a:p>
            <a:endParaRPr lang="es-ES" dirty="0"/>
          </a:p>
        </p:txBody>
      </p:sp>
      <p:pic>
        <p:nvPicPr>
          <p:cNvPr id="4" name="Picture 2" descr="E:\de albert\fotos varias 050.jpg">
            <a:extLst>
              <a:ext uri="{FF2B5EF4-FFF2-40B4-BE49-F238E27FC236}">
                <a16:creationId xmlns:a16="http://schemas.microsoft.com/office/drawing/2014/main" id="{DCA637EF-03C1-4344-8970-C8ECC3AEB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3384376"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6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12268-1AB0-4742-82D0-7E6F1A47F6A7}"/>
              </a:ext>
            </a:extLst>
          </p:cNvPr>
          <p:cNvSpPr>
            <a:spLocks noGrp="1"/>
          </p:cNvSpPr>
          <p:nvPr>
            <p:ph type="title"/>
          </p:nvPr>
        </p:nvSpPr>
        <p:spPr>
          <a:xfrm>
            <a:off x="179512" y="116632"/>
            <a:ext cx="8784976" cy="648072"/>
          </a:xfrm>
        </p:spPr>
        <p:txBody>
          <a:bodyPr>
            <a:noAutofit/>
          </a:bodyPr>
          <a:lstStyle/>
          <a:p>
            <a:r>
              <a:rPr lang="es-ES_tradnl" sz="2500" b="1" dirty="0"/>
              <a:t>La propuesta educativa</a:t>
            </a:r>
            <a:endParaRPr lang="es-ES" sz="2500" b="1" dirty="0"/>
          </a:p>
        </p:txBody>
      </p:sp>
      <p:sp>
        <p:nvSpPr>
          <p:cNvPr id="3" name="Marcador de contenido 2">
            <a:extLst>
              <a:ext uri="{FF2B5EF4-FFF2-40B4-BE49-F238E27FC236}">
                <a16:creationId xmlns:a16="http://schemas.microsoft.com/office/drawing/2014/main" id="{AEEF0C4B-F94B-4B25-B40F-9C339FF0DD89}"/>
              </a:ext>
            </a:extLst>
          </p:cNvPr>
          <p:cNvSpPr>
            <a:spLocks noGrp="1"/>
          </p:cNvSpPr>
          <p:nvPr>
            <p:ph idx="1"/>
          </p:nvPr>
        </p:nvSpPr>
        <p:spPr>
          <a:xfrm>
            <a:off x="3491309" y="720080"/>
            <a:ext cx="5401171" cy="6381328"/>
          </a:xfrm>
        </p:spPr>
        <p:txBody>
          <a:bodyPr>
            <a:normAutofit lnSpcReduction="10000"/>
          </a:bodyPr>
          <a:lstStyle/>
          <a:p>
            <a:pPr marL="0" indent="0">
              <a:lnSpc>
                <a:spcPct val="120000"/>
              </a:lnSpc>
              <a:buNone/>
            </a:pPr>
            <a:r>
              <a:rPr lang="es-ES_tradnl" sz="2400" dirty="0">
                <a:latin typeface="+mj-lt"/>
              </a:rPr>
              <a:t>considera los cambios en la conformación y apropiación de los espacios rurales</a:t>
            </a:r>
          </a:p>
          <a:p>
            <a:pPr>
              <a:lnSpc>
                <a:spcPct val="120000"/>
              </a:lnSpc>
            </a:pPr>
            <a:r>
              <a:rPr lang="es-ES_tradnl" sz="2400" dirty="0">
                <a:latin typeface="+mj-lt"/>
                <a:cs typeface="Arial" panose="020B0604020202020204" pitchFamily="34" charset="0"/>
              </a:rPr>
              <a:t>en la forma de construir y vivir nuestras identidades, </a:t>
            </a:r>
          </a:p>
          <a:p>
            <a:pPr>
              <a:lnSpc>
                <a:spcPct val="120000"/>
              </a:lnSpc>
            </a:pPr>
            <a:r>
              <a:rPr lang="es-ES_tradnl" sz="2400" dirty="0">
                <a:latin typeface="+mj-lt"/>
                <a:cs typeface="Arial" panose="020B0604020202020204" pitchFamily="34" charset="0"/>
              </a:rPr>
              <a:t>En las relaciones que establecemos como sujetos dentro de sistemas económicos,</a:t>
            </a:r>
          </a:p>
          <a:p>
            <a:pPr>
              <a:lnSpc>
                <a:spcPct val="120000"/>
              </a:lnSpc>
            </a:pPr>
            <a:r>
              <a:rPr lang="es-ES_tradnl" sz="2400" dirty="0">
                <a:latin typeface="+mj-lt"/>
                <a:cs typeface="Arial" panose="020B0604020202020204" pitchFamily="34" charset="0"/>
              </a:rPr>
              <a:t>en cómo, personas y grupos sociales nos relacionamos con el medio ambiente </a:t>
            </a:r>
          </a:p>
          <a:p>
            <a:pPr>
              <a:lnSpc>
                <a:spcPct val="120000"/>
              </a:lnSpc>
            </a:pPr>
            <a:r>
              <a:rPr lang="es-ES_tradnl" sz="2400" dirty="0">
                <a:latin typeface="+mj-lt"/>
                <a:cs typeface="Arial" panose="020B0604020202020204" pitchFamily="34" charset="0"/>
              </a:rPr>
              <a:t>y en la posibilidad de que las y los participantes expresemos nuestros sueños, para que colectivamente, impulsemos su realización.</a:t>
            </a:r>
            <a:endParaRPr lang="es-ES" sz="2400" dirty="0">
              <a:latin typeface="+mj-lt"/>
              <a:cs typeface="Arial" panose="020B0604020202020204" pitchFamily="34" charset="0"/>
            </a:endParaRPr>
          </a:p>
          <a:p>
            <a:endParaRPr lang="es-ES" dirty="0"/>
          </a:p>
        </p:txBody>
      </p:sp>
      <p:pic>
        <p:nvPicPr>
          <p:cNvPr id="4" name="Imagen 3">
            <a:extLst>
              <a:ext uri="{FF2B5EF4-FFF2-40B4-BE49-F238E27FC236}">
                <a16:creationId xmlns:a16="http://schemas.microsoft.com/office/drawing/2014/main" id="{53B53F02-488F-4180-8320-93617E61C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52736"/>
            <a:ext cx="3239788" cy="2429839"/>
          </a:xfrm>
          <a:prstGeom prst="rect">
            <a:avLst/>
          </a:prstGeom>
        </p:spPr>
      </p:pic>
      <p:pic>
        <p:nvPicPr>
          <p:cNvPr id="5" name="Imagen 4">
            <a:extLst>
              <a:ext uri="{FF2B5EF4-FFF2-40B4-BE49-F238E27FC236}">
                <a16:creationId xmlns:a16="http://schemas.microsoft.com/office/drawing/2014/main" id="{B066F08B-A27E-4B7D-86C7-4880EBDBE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07" y="4081221"/>
            <a:ext cx="3214325" cy="2156091"/>
          </a:xfrm>
          <a:prstGeom prst="rect">
            <a:avLst/>
          </a:prstGeom>
        </p:spPr>
      </p:pic>
    </p:spTree>
    <p:extLst>
      <p:ext uri="{BB962C8B-B14F-4D97-AF65-F5344CB8AC3E}">
        <p14:creationId xmlns:p14="http://schemas.microsoft.com/office/powerpoint/2010/main" val="2471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C3287-1912-4578-A3AF-2721B29C2BA1}"/>
              </a:ext>
            </a:extLst>
          </p:cNvPr>
          <p:cNvSpPr>
            <a:spLocks noGrp="1"/>
          </p:cNvSpPr>
          <p:nvPr>
            <p:ph type="title"/>
          </p:nvPr>
        </p:nvSpPr>
        <p:spPr>
          <a:xfrm>
            <a:off x="457200" y="51719"/>
            <a:ext cx="8229600" cy="562074"/>
          </a:xfrm>
        </p:spPr>
        <p:txBody>
          <a:bodyPr>
            <a:normAutofit fontScale="90000"/>
          </a:bodyPr>
          <a:lstStyle/>
          <a:p>
            <a:r>
              <a:rPr lang="es-ES" sz="2500" b="1" dirty="0"/>
              <a:t>La posibilidad de la presencia, permanencia y continuidad del CESDER</a:t>
            </a:r>
          </a:p>
        </p:txBody>
      </p:sp>
      <p:sp>
        <p:nvSpPr>
          <p:cNvPr id="3" name="Marcador de contenido 2">
            <a:extLst>
              <a:ext uri="{FF2B5EF4-FFF2-40B4-BE49-F238E27FC236}">
                <a16:creationId xmlns:a16="http://schemas.microsoft.com/office/drawing/2014/main" id="{DFCB53BC-866A-493D-8374-F1625860C013}"/>
              </a:ext>
            </a:extLst>
          </p:cNvPr>
          <p:cNvSpPr>
            <a:spLocks noGrp="1"/>
          </p:cNvSpPr>
          <p:nvPr>
            <p:ph idx="1"/>
          </p:nvPr>
        </p:nvSpPr>
        <p:spPr>
          <a:xfrm>
            <a:off x="3995936" y="908720"/>
            <a:ext cx="4608512" cy="5760640"/>
          </a:xfrm>
        </p:spPr>
        <p:txBody>
          <a:bodyPr>
            <a:noAutofit/>
          </a:bodyPr>
          <a:lstStyle/>
          <a:p>
            <a:pPr marL="0" indent="0" algn="just">
              <a:buNone/>
            </a:pPr>
            <a:r>
              <a:rPr lang="es-ES" sz="2000" dirty="0"/>
              <a:t>+ </a:t>
            </a:r>
            <a:r>
              <a:rPr lang="es-ES" sz="2000" b="1" dirty="0"/>
              <a:t>la posibilidad del don</a:t>
            </a:r>
            <a:r>
              <a:rPr lang="es-ES" sz="2000" dirty="0"/>
              <a:t>, de la acción colaborativa de personas, instituciones, colectivos privados, público y social</a:t>
            </a:r>
          </a:p>
          <a:p>
            <a:pPr marL="0" indent="0" algn="just">
              <a:buNone/>
            </a:pPr>
            <a:r>
              <a:rPr lang="es-ES" sz="2000" dirty="0"/>
              <a:t>+ </a:t>
            </a:r>
            <a:r>
              <a:rPr lang="es-ES" sz="2000" b="1" dirty="0"/>
              <a:t>la posibilidad de una convivialidad </a:t>
            </a:r>
            <a:r>
              <a:rPr lang="es-ES" sz="2000" dirty="0"/>
              <a:t>intercultural, intergeneracional y de género</a:t>
            </a:r>
          </a:p>
          <a:p>
            <a:pPr marL="0" indent="0" algn="just">
              <a:buNone/>
            </a:pPr>
            <a:r>
              <a:rPr lang="es-ES" sz="2000" dirty="0"/>
              <a:t>+ </a:t>
            </a:r>
            <a:r>
              <a:rPr lang="es-ES" sz="2000" b="1" dirty="0"/>
              <a:t>la posibilidad y la potencia del saber </a:t>
            </a:r>
            <a:r>
              <a:rPr lang="es-ES" sz="2000" dirty="0"/>
              <a:t>y conocimiento generado desde la experiencia, como conocimiento innovador, dinámico y flexible</a:t>
            </a:r>
          </a:p>
          <a:p>
            <a:pPr marL="0" indent="0" algn="just">
              <a:buNone/>
            </a:pPr>
            <a:r>
              <a:rPr lang="es-ES" sz="2000" dirty="0"/>
              <a:t>+ </a:t>
            </a:r>
            <a:r>
              <a:rPr lang="es-ES" sz="2000" b="1" dirty="0"/>
              <a:t>que lo pequeño es grande </a:t>
            </a:r>
            <a:r>
              <a:rPr lang="es-ES" sz="2000" dirty="0"/>
              <a:t>cuando no se encierra, cuando se comparte </a:t>
            </a:r>
          </a:p>
          <a:p>
            <a:pPr marL="0" indent="0" algn="just">
              <a:buNone/>
            </a:pPr>
            <a:r>
              <a:rPr lang="es-ES" sz="2000" dirty="0"/>
              <a:t>+ </a:t>
            </a:r>
            <a:r>
              <a:rPr lang="es-ES" sz="2000" b="1" dirty="0"/>
              <a:t>que la acción colectiva continuada en el tiempo genera cambio</a:t>
            </a:r>
            <a:r>
              <a:rPr lang="es-ES" sz="2000" dirty="0"/>
              <a:t>s y fortalece dignidad de vida en las personas.</a:t>
            </a:r>
          </a:p>
        </p:txBody>
      </p:sp>
      <p:pic>
        <p:nvPicPr>
          <p:cNvPr id="6" name="Imagen 5">
            <a:extLst>
              <a:ext uri="{FF2B5EF4-FFF2-40B4-BE49-F238E27FC236}">
                <a16:creationId xmlns:a16="http://schemas.microsoft.com/office/drawing/2014/main" id="{F6C7EAC4-CDBC-4547-9601-DDB3E37DF33D}"/>
              </a:ext>
            </a:extLst>
          </p:cNvPr>
          <p:cNvPicPr>
            <a:picLocks noChangeAspect="1"/>
          </p:cNvPicPr>
          <p:nvPr/>
        </p:nvPicPr>
        <p:blipFill>
          <a:blip r:embed="rId2" cstate="print"/>
          <a:stretch>
            <a:fillRect/>
          </a:stretch>
        </p:blipFill>
        <p:spPr>
          <a:xfrm>
            <a:off x="467544" y="908720"/>
            <a:ext cx="2865030" cy="2506390"/>
          </a:xfrm>
          <a:prstGeom prst="rect">
            <a:avLst/>
          </a:prstGeom>
        </p:spPr>
      </p:pic>
      <p:pic>
        <p:nvPicPr>
          <p:cNvPr id="7" name="Imagen 6">
            <a:extLst>
              <a:ext uri="{FF2B5EF4-FFF2-40B4-BE49-F238E27FC236}">
                <a16:creationId xmlns:a16="http://schemas.microsoft.com/office/drawing/2014/main" id="{61F16E87-5943-4373-86A0-82D97D5D3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933056"/>
            <a:ext cx="2861933" cy="2146450"/>
          </a:xfrm>
          <a:prstGeom prst="rect">
            <a:avLst/>
          </a:prstGeom>
        </p:spPr>
      </p:pic>
    </p:spTree>
    <p:extLst>
      <p:ext uri="{BB962C8B-B14F-4D97-AF65-F5344CB8AC3E}">
        <p14:creationId xmlns:p14="http://schemas.microsoft.com/office/powerpoint/2010/main" val="151486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84E2B-F5D0-4F8E-8D16-DFB1E702E0E2}"/>
              </a:ext>
            </a:extLst>
          </p:cNvPr>
          <p:cNvSpPr>
            <a:spLocks noGrp="1"/>
          </p:cNvSpPr>
          <p:nvPr>
            <p:ph type="title"/>
          </p:nvPr>
        </p:nvSpPr>
        <p:spPr>
          <a:xfrm>
            <a:off x="457200" y="44624"/>
            <a:ext cx="8229600" cy="922114"/>
          </a:xfrm>
        </p:spPr>
        <p:txBody>
          <a:bodyPr>
            <a:normAutofit/>
          </a:bodyPr>
          <a:lstStyle/>
          <a:p>
            <a:r>
              <a:rPr lang="es-ES" sz="2500" b="1" dirty="0"/>
              <a:t>lo que queremos hacer en los próximos cinco años</a:t>
            </a:r>
            <a:br>
              <a:rPr lang="es-ES" sz="2500" b="1" dirty="0"/>
            </a:br>
            <a:r>
              <a:rPr lang="es-ES" sz="2500" b="1" dirty="0"/>
              <a:t>(2019-2025)</a:t>
            </a:r>
          </a:p>
        </p:txBody>
      </p:sp>
      <p:sp>
        <p:nvSpPr>
          <p:cNvPr id="3" name="Marcador de contenido 2">
            <a:extLst>
              <a:ext uri="{FF2B5EF4-FFF2-40B4-BE49-F238E27FC236}">
                <a16:creationId xmlns:a16="http://schemas.microsoft.com/office/drawing/2014/main" id="{AC5A7895-495D-4966-80C8-F12EEAFA39C9}"/>
              </a:ext>
            </a:extLst>
          </p:cNvPr>
          <p:cNvSpPr>
            <a:spLocks noGrp="1"/>
          </p:cNvSpPr>
          <p:nvPr>
            <p:ph idx="1"/>
          </p:nvPr>
        </p:nvSpPr>
        <p:spPr>
          <a:xfrm>
            <a:off x="3563888" y="1196752"/>
            <a:ext cx="5184576" cy="5472608"/>
          </a:xfrm>
        </p:spPr>
        <p:txBody>
          <a:bodyPr>
            <a:normAutofit lnSpcReduction="10000"/>
          </a:bodyPr>
          <a:lstStyle/>
          <a:p>
            <a:pPr marL="0" indent="0" algn="just">
              <a:lnSpc>
                <a:spcPct val="120000"/>
              </a:lnSpc>
              <a:buNone/>
            </a:pPr>
            <a:r>
              <a:rPr lang="es-ES" sz="2000" dirty="0"/>
              <a:t>+ consolidar al CESDER como una Universidad alternativa, que forma especialistas a nivel de grado (licenciatura) y de posgrado (maestrías Doctorado) y que genera innovación educativa y pedagógica relevante para la formación de profesionistas que trabajen en zonas campesinas e indígenas.</a:t>
            </a:r>
          </a:p>
          <a:p>
            <a:pPr marL="0" indent="0" algn="just">
              <a:lnSpc>
                <a:spcPct val="120000"/>
              </a:lnSpc>
              <a:buNone/>
            </a:pPr>
            <a:endParaRPr lang="es-ES" sz="2000" dirty="0"/>
          </a:p>
          <a:p>
            <a:pPr marL="0" indent="0" algn="just">
              <a:lnSpc>
                <a:spcPct val="120000"/>
              </a:lnSpc>
              <a:buNone/>
            </a:pPr>
            <a:r>
              <a:rPr lang="es-ES" sz="2000" dirty="0"/>
              <a:t>+ desplegar y aumentar la capacidad de incidencia en la educación superior y las posibilidades de compartir a nivel nacional y latinoamericano las propuestas, impulsando redes, articulaciones con otras iniciativas, desarrollando procesos de acompañamiento sistemáticos.</a:t>
            </a:r>
          </a:p>
        </p:txBody>
      </p:sp>
      <p:pic>
        <p:nvPicPr>
          <p:cNvPr id="4" name="Imagen 3">
            <a:extLst>
              <a:ext uri="{FF2B5EF4-FFF2-40B4-BE49-F238E27FC236}">
                <a16:creationId xmlns:a16="http://schemas.microsoft.com/office/drawing/2014/main" id="{AACB1729-E36B-4D0B-894E-AD6E67751058}"/>
              </a:ext>
            </a:extLst>
          </p:cNvPr>
          <p:cNvPicPr>
            <a:picLocks noChangeAspect="1"/>
          </p:cNvPicPr>
          <p:nvPr/>
        </p:nvPicPr>
        <p:blipFill>
          <a:blip r:embed="rId2" cstate="print"/>
          <a:stretch>
            <a:fillRect/>
          </a:stretch>
        </p:blipFill>
        <p:spPr>
          <a:xfrm>
            <a:off x="251520" y="4221088"/>
            <a:ext cx="3131839" cy="2088232"/>
          </a:xfrm>
          <a:prstGeom prst="rect">
            <a:avLst/>
          </a:prstGeom>
        </p:spPr>
      </p:pic>
      <p:pic>
        <p:nvPicPr>
          <p:cNvPr id="5" name="14 Imagen" descr="DSC05504.JPG">
            <a:extLst>
              <a:ext uri="{FF2B5EF4-FFF2-40B4-BE49-F238E27FC236}">
                <a16:creationId xmlns:a16="http://schemas.microsoft.com/office/drawing/2014/main" id="{61D9C135-C24A-486C-8715-7F155E8EC5F4}"/>
              </a:ext>
            </a:extLst>
          </p:cNvPr>
          <p:cNvPicPr/>
          <p:nvPr/>
        </p:nvPicPr>
        <p:blipFill>
          <a:blip r:embed="rId3" cstate="print"/>
          <a:stretch>
            <a:fillRect/>
          </a:stretch>
        </p:blipFill>
        <p:spPr>
          <a:xfrm>
            <a:off x="251520" y="1340768"/>
            <a:ext cx="3111543" cy="2001056"/>
          </a:xfrm>
          <a:prstGeom prst="rect">
            <a:avLst/>
          </a:prstGeom>
        </p:spPr>
      </p:pic>
    </p:spTree>
    <p:extLst>
      <p:ext uri="{BB962C8B-B14F-4D97-AF65-F5344CB8AC3E}">
        <p14:creationId xmlns:p14="http://schemas.microsoft.com/office/powerpoint/2010/main" val="84217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5FD87-AECA-4247-B308-C8BB2DB3E543}"/>
              </a:ext>
            </a:extLst>
          </p:cNvPr>
          <p:cNvSpPr>
            <a:spLocks noGrp="1"/>
          </p:cNvSpPr>
          <p:nvPr>
            <p:ph type="title"/>
          </p:nvPr>
        </p:nvSpPr>
        <p:spPr/>
        <p:txBody>
          <a:bodyPr>
            <a:normAutofit fontScale="90000"/>
          </a:bodyPr>
          <a:lstStyle/>
          <a:p>
            <a:r>
              <a:rPr lang="es-ES" dirty="0"/>
              <a:t>La Licenciatura en Planeación del Desarrollo Rural</a:t>
            </a:r>
          </a:p>
        </p:txBody>
      </p:sp>
      <p:pic>
        <p:nvPicPr>
          <p:cNvPr id="5" name="Marcador de contenido 4">
            <a:extLst>
              <a:ext uri="{FF2B5EF4-FFF2-40B4-BE49-F238E27FC236}">
                <a16:creationId xmlns:a16="http://schemas.microsoft.com/office/drawing/2014/main" id="{C454A491-A938-41F0-8E08-F399372906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7841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568952" cy="2160240"/>
          </a:xfrm>
        </p:spPr>
        <p:txBody>
          <a:bodyPr>
            <a:normAutofit/>
          </a:bodyPr>
          <a:lstStyle/>
          <a:p>
            <a:r>
              <a:rPr lang="es-ES_tradnl" sz="2400" dirty="0"/>
              <a:t>La duración de la carrera es de cuatro años, organizados en dos </a:t>
            </a:r>
            <a:r>
              <a:rPr lang="es-ES_tradnl" sz="2400" b="1" cap="small" dirty="0"/>
              <a:t>Etapas</a:t>
            </a:r>
            <a:r>
              <a:rPr lang="es-ES_tradnl" sz="2400" dirty="0"/>
              <a:t>, cada una con dos años de duración. Las etapas, a su vez, se dividen en dos </a:t>
            </a:r>
            <a:r>
              <a:rPr lang="es-ES_tradnl" sz="2400" b="1" cap="small" dirty="0"/>
              <a:t>Momentos</a:t>
            </a:r>
            <a:r>
              <a:rPr lang="es-ES_tradnl" sz="2400" dirty="0"/>
              <a:t>, cada uno con un año de duración. Cada momento, por su parte, se constituye con cuatro </a:t>
            </a:r>
            <a:r>
              <a:rPr lang="es-ES_tradnl" sz="2400" b="1" dirty="0"/>
              <a:t>Módulos</a:t>
            </a:r>
            <a:r>
              <a:rPr lang="es-ES_tradnl" sz="2400" dirty="0"/>
              <a:t> y un </a:t>
            </a:r>
            <a:r>
              <a:rPr lang="es-ES_tradnl" sz="2400" b="1" dirty="0"/>
              <a:t>Curso de Verano</a:t>
            </a:r>
            <a:r>
              <a:rPr lang="es-ES_tradnl" sz="2400" dirty="0"/>
              <a:t>.</a:t>
            </a:r>
            <a:endParaRPr lang="es-ES" sz="2400" dirty="0"/>
          </a:p>
        </p:txBody>
      </p:sp>
      <p:pic>
        <p:nvPicPr>
          <p:cNvPr id="4" name="3 Marcador de contenido"/>
          <p:cNvPicPr>
            <a:picLocks noGrp="1"/>
          </p:cNvPicPr>
          <p:nvPr>
            <p:ph idx="1"/>
          </p:nvPr>
        </p:nvPicPr>
        <p:blipFill>
          <a:blip r:embed="rId2" cstate="print">
            <a:grayscl/>
            <a:extLst>
              <a:ext uri="{28A0092B-C50C-407E-A947-70E740481C1C}">
                <a14:useLocalDpi xmlns:a14="http://schemas.microsoft.com/office/drawing/2010/main" val="0"/>
              </a:ext>
            </a:extLst>
          </a:blip>
          <a:stretch>
            <a:fillRect/>
          </a:stretch>
        </p:blipFill>
        <p:spPr>
          <a:xfrm>
            <a:off x="611560" y="2636912"/>
            <a:ext cx="7952012" cy="3798165"/>
          </a:xfrm>
          <a:prstGeom prst="rect">
            <a:avLst/>
          </a:prstGeom>
        </p:spPr>
      </p:pic>
    </p:spTree>
    <p:extLst>
      <p:ext uri="{BB962C8B-B14F-4D97-AF65-F5344CB8AC3E}">
        <p14:creationId xmlns:p14="http://schemas.microsoft.com/office/powerpoint/2010/main" val="114157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8640"/>
            <a:ext cx="8568952" cy="6408712"/>
          </a:xfrm>
        </p:spPr>
        <p:txBody>
          <a:bodyPr>
            <a:normAutofit lnSpcReduction="10000"/>
          </a:bodyPr>
          <a:lstStyle/>
          <a:p>
            <a:pPr marL="0" indent="0" algn="ctr">
              <a:buNone/>
            </a:pPr>
            <a:r>
              <a:rPr lang="es-ES_tradnl" sz="3000" b="1" dirty="0"/>
              <a:t>La Estructura Modular</a:t>
            </a:r>
            <a:endParaRPr lang="es-ES_tradnl" sz="3000" dirty="0"/>
          </a:p>
          <a:p>
            <a:pPr marL="0" indent="0" algn="just">
              <a:buNone/>
            </a:pPr>
            <a:r>
              <a:rPr lang="es-ES_tradnl" sz="2600" dirty="0"/>
              <a:t>se organizan las actividades en torno a un conjunto de preguntas que pretenden motivarnos a indagar, investigar, profundizar, en algún aspecto </a:t>
            </a:r>
            <a:r>
              <a:rPr lang="es-ES_tradnl" sz="2600" u="words" dirty="0"/>
              <a:t>de la realidad</a:t>
            </a:r>
            <a:r>
              <a:rPr lang="es-ES_tradnl" sz="2600" dirty="0"/>
              <a:t> (nuestro “problema – objeto de investigación/transformación”),</a:t>
            </a:r>
          </a:p>
          <a:p>
            <a:pPr marL="0" indent="0" algn="just">
              <a:buNone/>
            </a:pPr>
            <a:r>
              <a:rPr lang="es-ES_tradnl" sz="2600" dirty="0"/>
              <a:t>El proceso sigue la propuesta epistemológica de Hugo </a:t>
            </a:r>
            <a:r>
              <a:rPr lang="es-ES_tradnl" sz="2600" dirty="0" err="1"/>
              <a:t>Zemelman</a:t>
            </a:r>
            <a:r>
              <a:rPr lang="es-ES_tradnl" sz="2600" dirty="0"/>
              <a:t>, que consta de tres momentos:</a:t>
            </a:r>
          </a:p>
          <a:p>
            <a:pPr marL="0" indent="0" algn="just">
              <a:buNone/>
            </a:pPr>
            <a:r>
              <a:rPr lang="es-ES_tradnl" sz="2600" dirty="0"/>
              <a:t> a) </a:t>
            </a:r>
            <a:r>
              <a:rPr lang="es-ES_tradnl" sz="2600" b="1" dirty="0"/>
              <a:t>Estar EN la realidad</a:t>
            </a:r>
            <a:r>
              <a:rPr lang="es-ES_tradnl" sz="2600" dirty="0"/>
              <a:t>, reconocernos en una realidad específica y poder expresarla de acuerdo con lo que sentimos y pensamos respecto de ella; </a:t>
            </a:r>
          </a:p>
          <a:p>
            <a:pPr marL="0" indent="0" algn="just">
              <a:buNone/>
            </a:pPr>
            <a:r>
              <a:rPr lang="es-ES_tradnl" sz="2600" dirty="0"/>
              <a:t>b) </a:t>
            </a:r>
            <a:r>
              <a:rPr lang="es-ES_tradnl" sz="2600" b="1" dirty="0"/>
              <a:t>Estar ANTE la realidad</a:t>
            </a:r>
            <a:r>
              <a:rPr lang="es-ES_tradnl" sz="2600" dirty="0"/>
              <a:t>, acopiando elementos teóricos, metodológicos, conceptuales, que nos permitan su mejor compresión; finalmente, </a:t>
            </a:r>
          </a:p>
          <a:p>
            <a:pPr marL="0" indent="0" algn="just">
              <a:buNone/>
            </a:pPr>
            <a:r>
              <a:rPr lang="es-ES_tradnl" sz="2600" dirty="0"/>
              <a:t>c) </a:t>
            </a:r>
            <a:r>
              <a:rPr lang="es-ES_tradnl" sz="2600" b="1" dirty="0"/>
              <a:t>Ponerse PARA la realidad</a:t>
            </a:r>
            <a:r>
              <a:rPr lang="es-ES_tradnl" sz="2600" dirty="0"/>
              <a:t>, o sea, proponer cambios que se traduzcan en transformaciones con vistas a la construcción de nuestro futuro deseado.</a:t>
            </a:r>
            <a:endParaRPr lang="es-ES" sz="2600" dirty="0"/>
          </a:p>
          <a:p>
            <a:pPr marL="0" indent="0">
              <a:buNone/>
            </a:pPr>
            <a:endParaRPr lang="es-ES" dirty="0"/>
          </a:p>
        </p:txBody>
      </p:sp>
    </p:spTree>
    <p:extLst>
      <p:ext uri="{BB962C8B-B14F-4D97-AF65-F5344CB8AC3E}">
        <p14:creationId xmlns:p14="http://schemas.microsoft.com/office/powerpoint/2010/main" val="362891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400" dirty="0"/>
              <a:t>La persona egresada</a:t>
            </a:r>
            <a:br>
              <a:rPr lang="es-MX" sz="2400" dirty="0"/>
            </a:br>
            <a:r>
              <a:rPr lang="es-MX" sz="2400" dirty="0"/>
              <a:t>del programa de formación, es una persona que: </a:t>
            </a:r>
          </a:p>
        </p:txBody>
      </p:sp>
      <p:sp>
        <p:nvSpPr>
          <p:cNvPr id="3" name="Marcador de contenido 2"/>
          <p:cNvSpPr>
            <a:spLocks noGrp="1"/>
          </p:cNvSpPr>
          <p:nvPr>
            <p:ph idx="1"/>
          </p:nvPr>
        </p:nvSpPr>
        <p:spPr/>
        <p:txBody>
          <a:bodyPr>
            <a:normAutofit fontScale="77500" lnSpcReduction="20000"/>
          </a:bodyPr>
          <a:lstStyle/>
          <a:p>
            <a:pPr algn="just"/>
            <a:r>
              <a:rPr lang="es-MX" dirty="0"/>
              <a:t>Ha desarrollado un compromiso con los y las campesinas para participar en su esfuerzo de dignidad de vida; </a:t>
            </a:r>
          </a:p>
          <a:p>
            <a:pPr algn="just"/>
            <a:r>
              <a:rPr lang="es-MX" dirty="0"/>
              <a:t>Es responsable y solidario con los suyos y otros y está dispuesto a participar activamente en la construcción de un México con justicia social y democracia real. </a:t>
            </a:r>
          </a:p>
          <a:p>
            <a:pPr algn="just"/>
            <a:r>
              <a:rPr lang="es-MX" dirty="0"/>
              <a:t>Es una persona que reconoce y valora los saberes locales, los modos de relación con la naturaleza, así como las formas de convivialidad comunitaria, afirmando la potencia de vida que hay en la matriz sociocultural campesina.</a:t>
            </a:r>
          </a:p>
          <a:p>
            <a:pPr algn="just"/>
            <a:r>
              <a:rPr lang="es-MX" dirty="0"/>
              <a:t>Tiene sensibilidad para relacionarse con las personas y las organizaciones de manera respetuosa y sabe animar con alegría y pasión </a:t>
            </a:r>
            <a:r>
              <a:rPr lang="en-US" dirty="0"/>
              <a:t>el </a:t>
            </a:r>
            <a:r>
              <a:rPr lang="en-US" dirty="0" err="1"/>
              <a:t>trabajo</a:t>
            </a:r>
            <a:r>
              <a:rPr lang="en-US" dirty="0"/>
              <a:t> </a:t>
            </a:r>
            <a:r>
              <a:rPr lang="en-US" dirty="0" err="1"/>
              <a:t>colectivo</a:t>
            </a:r>
            <a:r>
              <a:rPr lang="en-US" dirty="0"/>
              <a:t>. </a:t>
            </a:r>
            <a:endParaRPr lang="es-MX" dirty="0"/>
          </a:p>
        </p:txBody>
      </p:sp>
    </p:spTree>
    <p:extLst>
      <p:ext uri="{BB962C8B-B14F-4D97-AF65-F5344CB8AC3E}">
        <p14:creationId xmlns:p14="http://schemas.microsoft.com/office/powerpoint/2010/main" val="35263474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Words>969</Words>
  <Application>Microsoft Office PowerPoint</Application>
  <PresentationFormat>Presentación en pantalla (4:3)</PresentationFormat>
  <Paragraphs>64</Paragraphs>
  <Slides>14</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8" baseType="lpstr">
      <vt:lpstr>Arial</vt:lpstr>
      <vt:lpstr>Calibri</vt:lpstr>
      <vt:lpstr>Tema de Office</vt:lpstr>
      <vt:lpstr>PhotoImpact</vt:lpstr>
      <vt:lpstr>Presentación de PowerPoint</vt:lpstr>
      <vt:lpstr>Desde 1982 el CESDER</vt:lpstr>
      <vt:lpstr>La propuesta educativa</vt:lpstr>
      <vt:lpstr>La posibilidad de la presencia, permanencia y continuidad del CESDER</vt:lpstr>
      <vt:lpstr>lo que queremos hacer en los próximos cinco años (2019-2025)</vt:lpstr>
      <vt:lpstr>La Licenciatura en Planeación del Desarrollo Rural</vt:lpstr>
      <vt:lpstr>La duración de la carrera es de cuatro años, organizados en dos Etapas, cada una con dos años de duración. Las etapas, a su vez, se dividen en dos Momentos, cada uno con un año de duración. Cada momento, por su parte, se constituye con cuatro Módulos y un Curso de Verano.</vt:lpstr>
      <vt:lpstr>Presentación de PowerPoint</vt:lpstr>
      <vt:lpstr>La persona egresada del programa de formación, es una persona que: </vt:lpstr>
      <vt:lpstr>ETAPAS DEL PROCESO DE FORMACIÓN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vocación y experticia de CESDER-PRODES ha sido la educación, especialmente orientada al estudio de la realidad de las zonas rurales, para su transformación. Sus treinta años con proyectos educativos en la región, en el país, le capacitan para plantear la actualización constante de procesos formativos, adecuándolos al contexto rural actual.</dc:title>
  <dc:creator>marco</dc:creator>
  <cp:lastModifiedBy>Rosa María Mackinney</cp:lastModifiedBy>
  <cp:revision>88</cp:revision>
  <dcterms:created xsi:type="dcterms:W3CDTF">2017-06-11T21:17:23Z</dcterms:created>
  <dcterms:modified xsi:type="dcterms:W3CDTF">2019-10-21T05:07:09Z</dcterms:modified>
</cp:coreProperties>
</file>